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Roboto Slab"/>
      <p:regular r:id="rId41"/>
      <p:bold r:id="rId42"/>
    </p:embeddedFont>
    <p:embeddedFont>
      <p:font typeface="Robo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848EC13-FC7D-46A5-A4BE-410F502AB976}">
  <a:tblStyle styleId="{A848EC13-FC7D-46A5-A4BE-410F502AB9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2A81ADF-52A8-4D97-97AE-015202A13C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3471D1E-0776-4259-88E6-1B81ED095688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Slab-bold.fntdata"/><Relationship Id="rId41" Type="http://schemas.openxmlformats.org/officeDocument/2006/relationships/font" Target="fonts/RobotoSlab-regular.fntdata"/><Relationship Id="rId22" Type="http://schemas.openxmlformats.org/officeDocument/2006/relationships/slide" Target="slides/slide17.xml"/><Relationship Id="rId44" Type="http://schemas.openxmlformats.org/officeDocument/2006/relationships/font" Target="fonts/Roboto-bold.fntdata"/><Relationship Id="rId21" Type="http://schemas.openxmlformats.org/officeDocument/2006/relationships/slide" Target="slides/slide16.xml"/><Relationship Id="rId43" Type="http://schemas.openxmlformats.org/officeDocument/2006/relationships/font" Target="fonts/Roboto-regular.fntdata"/><Relationship Id="rId24" Type="http://schemas.openxmlformats.org/officeDocument/2006/relationships/slide" Target="slides/slide19.xml"/><Relationship Id="rId46" Type="http://schemas.openxmlformats.org/officeDocument/2006/relationships/font" Target="fonts/Roboto-boldItalic.fntdata"/><Relationship Id="rId23" Type="http://schemas.openxmlformats.org/officeDocument/2006/relationships/slide" Target="slides/slide18.xml"/><Relationship Id="rId45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f0acaf6f1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f0acaf6f1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0acaf6f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f0acaf6f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f0acaf6f1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f0acaf6f1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0ae3592c2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0ae3592c2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f0b2fbb0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f0b2fbb0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0ae3592c2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f0ae3592c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f0b2fbb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f0b2fbb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8ec8ebc95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8ec8ebc95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f0ae3592c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f0ae3592c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f0ae3592c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f0ae3592c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f0b2fbb03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f0b2fbb03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0ae3592c2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f0ae3592c2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ef9c913b2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ef9c913b2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f0ae3592c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f0ae3592c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ef9c913b2a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ef9c913b2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ef9c913b2a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ef9c913b2a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f9c913b2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f9c913b2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ef9c913b2a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ef9c913b2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010b7d48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f010b7d48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010b7d48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f010b7d48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f9c913b2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ef9c913b2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f9c913b2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f9c913b2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f9c913b2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f9c913b2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f0ae3592c2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f0ae3592c2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ef9c913b2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ef9c913b2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f0ae3592c2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f0ae3592c2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ef9c913b2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ef9c913b2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f0ae3592c2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f0ae3592c2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f9c913b2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f9c913b2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0ae3592c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f0ae3592c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0ae3592c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0ae3592c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f0ae3592c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f0ae3592c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f9c913b2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ef9c913b2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0acaf6f1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0acaf6f1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18.png"/><Relationship Id="rId5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6.jpg"/><Relationship Id="rId6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30.png"/><Relationship Id="rId5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1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16.jpg"/><Relationship Id="rId5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1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17327" y="1843050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Switchable Radio over Fiber System for Low-Cost Operation of Multiple RF Inputs</a:t>
            </a:r>
            <a:endParaRPr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43790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7075"/>
            <a:ext cx="5829825" cy="32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>
            <p:ph type="title"/>
          </p:nvPr>
        </p:nvSpPr>
        <p:spPr>
          <a:xfrm>
            <a:off x="192800" y="2313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Receiver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5796900" y="1589725"/>
            <a:ext cx="3347100" cy="21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RF balun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Balanced to unbalanced signals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3726" y="0"/>
            <a:ext cx="790276" cy="99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192800" y="2313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 driver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0" y="1552075"/>
            <a:ext cx="3339000" cy="26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Logic shifter needed to convert 3.3V to 5V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575" y="1118150"/>
            <a:ext cx="5239824" cy="37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5" cy="10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2592963" y="0"/>
            <a:ext cx="36297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schematic </a:t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477" y="839475"/>
            <a:ext cx="6110177" cy="40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5" cy="10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299550" y="752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Transmitter Design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15408" l="2275" r="2494" t="2718"/>
          <a:stretch/>
        </p:blipFill>
        <p:spPr>
          <a:xfrm>
            <a:off x="3388375" y="1137375"/>
            <a:ext cx="5613851" cy="3834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217050" y="1687925"/>
            <a:ext cx="2972100" cy="28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full system consisting of 3 crucial components to transmit signals over fiber optics: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constant current source to 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forward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bias a laser diode in to operate in 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continuous wave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mode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MZM  modulator takes in the RF signal as an input and modulates the CW laser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information originally carried by the RF signal, is now 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transferred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to an optical carrier signal, and will be transmitted into a fiber optic channel.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of Optical Transmitter </a:t>
            </a: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 rotWithShape="1">
          <a:blip r:embed="rId3">
            <a:alphaModFix/>
          </a:blip>
          <a:srcRect b="2568" l="17816" r="15975" t="10948"/>
          <a:stretch/>
        </p:blipFill>
        <p:spPr>
          <a:xfrm rot="5400000">
            <a:off x="1622550" y="822725"/>
            <a:ext cx="1834574" cy="319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 rotWithShape="1">
          <a:blip r:embed="rId4">
            <a:alphaModFix/>
          </a:blip>
          <a:srcRect b="9147" l="12002" r="18538" t="8737"/>
          <a:stretch/>
        </p:blipFill>
        <p:spPr>
          <a:xfrm rot="5400000">
            <a:off x="5151862" y="948362"/>
            <a:ext cx="1924675" cy="30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4630400" y="3555700"/>
            <a:ext cx="30102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Laser diode and constant current source circuit all on the same breadboard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942275" y="3660700"/>
            <a:ext cx="30102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MZM modulator with jumper wires soldered onto the A,K, and DC pins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87900" y="170563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Fiber Polarization Controller</a:t>
            </a:r>
            <a:endParaRPr/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87900" y="1489825"/>
            <a:ext cx="3721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device that c</a:t>
            </a:r>
            <a:r>
              <a:rPr lang="en"/>
              <a:t>onverts an arbitrary input polarization state to any desired output polarization state.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Ensures that the maximum power from the laser diode is </a:t>
            </a:r>
            <a:r>
              <a:rPr lang="en"/>
              <a:t>transferred</a:t>
            </a:r>
            <a:r>
              <a:rPr lang="en"/>
              <a:t> to the modulator and fiber optic channel.</a:t>
            </a:r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750" y="1094700"/>
            <a:ext cx="4182600" cy="172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750" y="3058050"/>
            <a:ext cx="4182600" cy="18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>
            <p:ph type="title"/>
          </p:nvPr>
        </p:nvSpPr>
        <p:spPr>
          <a:xfrm>
            <a:off x="387900" y="170563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Fiber Polarization Controller (Continued)</a:t>
            </a:r>
            <a:endParaRPr/>
          </a:p>
        </p:txBody>
      </p:sp>
      <p:sp>
        <p:nvSpPr>
          <p:cNvPr id="182" name="Google Shape;182;p28"/>
          <p:cNvSpPr txBox="1"/>
          <p:nvPr>
            <p:ph idx="1" type="body"/>
          </p:nvPr>
        </p:nvSpPr>
        <p:spPr>
          <a:xfrm>
            <a:off x="387900" y="1489825"/>
            <a:ext cx="3721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device that converts an arbitrary input polarization state to any desired output polarization state.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Ensures that the maximum power from the laser diode is transferred to the modulator and fiber optic channel.</a:t>
            </a:r>
            <a:endParaRPr/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750" y="1094700"/>
            <a:ext cx="4182600" cy="172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1500" y="2972425"/>
            <a:ext cx="4137851" cy="20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Transmitter + Controller</a:t>
            </a:r>
            <a:endParaRPr/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915863" y="618939"/>
            <a:ext cx="3508675" cy="4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 Block Diagram</a:t>
            </a:r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500" y="1309850"/>
            <a:ext cx="6567586" cy="36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Multiplexing Design</a:t>
            </a:r>
            <a:endParaRPr/>
          </a:p>
        </p:txBody>
      </p:sp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Multiplexing</a:t>
            </a:r>
            <a:r>
              <a:rPr lang="en"/>
              <a:t> is combination of different </a:t>
            </a:r>
            <a:r>
              <a:rPr lang="en"/>
              <a:t>wavelengths</a:t>
            </a:r>
            <a:r>
              <a:rPr lang="en"/>
              <a:t> of light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</a:t>
            </a:r>
            <a:r>
              <a:rPr lang="en"/>
              <a:t>wavelengths</a:t>
            </a:r>
            <a:r>
              <a:rPr lang="en"/>
              <a:t> experience different angles of diffraction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Even with large dispersion, angle difference is small (~3.4</a:t>
            </a:r>
            <a:r>
              <a:rPr baseline="30000" lang="en"/>
              <a:t>O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mirror cavity to get long path length, but small device size</a:t>
            </a:r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76" y="2912588"/>
            <a:ext cx="3869125" cy="21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4926" y="2839100"/>
            <a:ext cx="1694700" cy="22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5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50" y="1585250"/>
            <a:ext cx="1409550" cy="17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200725" y="3475550"/>
            <a:ext cx="18792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Edgar Nino (EE)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7350" y="1585250"/>
            <a:ext cx="1409550" cy="177937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079925" y="3475550"/>
            <a:ext cx="2347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Francisco Hernandez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(EE &amp; PSE)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4438825" y="3475550"/>
            <a:ext cx="2347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Justin Gruber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PSE)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6680375" y="3475550"/>
            <a:ext cx="2347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James Ko (CPE)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9500" y="1635250"/>
            <a:ext cx="1409549" cy="17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6">
            <a:alphaModFix/>
          </a:blip>
          <a:srcRect b="0" l="14401" r="12456" t="0"/>
          <a:stretch/>
        </p:blipFill>
        <p:spPr>
          <a:xfrm>
            <a:off x="4961949" y="1487591"/>
            <a:ext cx="1409550" cy="1927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Multiplexing Design</a:t>
            </a:r>
            <a:endParaRPr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523735" y="9632"/>
            <a:ext cx="3384800" cy="60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 rotWithShape="1">
          <a:blip r:embed="rId4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Diffractive Element Part Selection</a:t>
            </a:r>
            <a:endParaRPr/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</a:t>
            </a:r>
            <a:r>
              <a:rPr lang="en"/>
              <a:t>separate</a:t>
            </a:r>
            <a:r>
              <a:rPr lang="en"/>
              <a:t> ~20 nm (1550-1530 nm)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Detector housing size is a design constraint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strong dispersion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diffraction grating rather than prism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a diffraction grating + mirror cavity system</a:t>
            </a:r>
            <a:endParaRPr/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50" y="3148950"/>
            <a:ext cx="5183475" cy="1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625" y="1334825"/>
            <a:ext cx="3249925" cy="4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5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Mirror </a:t>
            </a:r>
            <a:r>
              <a:rPr lang="en"/>
              <a:t>Part Selection</a:t>
            </a:r>
            <a:endParaRPr/>
          </a:p>
        </p:txBody>
      </p:sp>
      <p:sp>
        <p:nvSpPr>
          <p:cNvPr id="230" name="Google Shape;230;p3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 low losses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Must be balanced with cost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Clear aperture must be large enough to fit both beams</a:t>
            </a:r>
            <a:endParaRPr/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75" y="2660575"/>
            <a:ext cx="5340575" cy="21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 rotWithShape="1">
          <a:blip r:embed="rId4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MEMS Optical Switch Part Selection</a:t>
            </a:r>
            <a:endParaRPr/>
          </a:p>
        </p:txBody>
      </p:sp>
      <p:sp>
        <p:nvSpPr>
          <p:cNvPr id="238" name="Google Shape;238;p3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MEMS device switches fiber to 1 of 2 output ports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combine 1x2 switches to create switching subsystem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two 1x3 switches, one for each laser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high isolation to minimize </a:t>
            </a:r>
            <a:r>
              <a:rPr lang="en"/>
              <a:t>crosstalk</a:t>
            </a:r>
            <a:endParaRPr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675" y="2891575"/>
            <a:ext cx="3911486" cy="218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592" y="2891574"/>
            <a:ext cx="4635534" cy="20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/>
          <p:cNvPicPr preferRelativeResize="0"/>
          <p:nvPr/>
        </p:nvPicPr>
        <p:blipFill rotWithShape="1">
          <a:blip r:embed="rId5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2x1 Fiber Coupler Part Selection</a:t>
            </a:r>
            <a:endParaRPr/>
          </a:p>
        </p:txBody>
      </p:sp>
      <p:sp>
        <p:nvSpPr>
          <p:cNvPr id="247" name="Google Shape;247;p3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combine outputs of all three modulators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signal </a:t>
            </a:r>
            <a:r>
              <a:rPr lang="en"/>
              <a:t>propagate</a:t>
            </a:r>
            <a:r>
              <a:rPr lang="en"/>
              <a:t> </a:t>
            </a:r>
            <a:r>
              <a:rPr lang="en"/>
              <a:t>through transmission fiber together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fiber couplers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low loss coupling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Excess loss is true “loss”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Insertion loss is not truly lost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Uniformity unimportant, calibration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Agiltron has &gt;6 week lead time</a:t>
            </a:r>
            <a:endParaRPr/>
          </a:p>
        </p:txBody>
      </p:sp>
      <p:pic>
        <p:nvPicPr>
          <p:cNvPr id="248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6940" y="2958175"/>
            <a:ext cx="4571012" cy="16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 rotWithShape="1">
          <a:blip r:embed="rId4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Fiber Collimator/Focusing Lens Selection</a:t>
            </a:r>
            <a:endParaRPr/>
          </a:p>
        </p:txBody>
      </p:sp>
      <p:sp>
        <p:nvSpPr>
          <p:cNvPr id="255" name="Google Shape;255;p3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Diffraction gratings are free space components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 fiber-free space-fiber coupling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utilize collimating lenses that couple to fiber connectors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long distance transmission, i.e. small divergence angle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Waist diameter must be smaller than detector size (3mm)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Must balance loss and spot size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Simulated in Zemax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&lt; 1 dB loss</a:t>
            </a:r>
            <a:endParaRPr/>
          </a:p>
        </p:txBody>
      </p:sp>
      <p:pic>
        <p:nvPicPr>
          <p:cNvPr id="256" name="Google Shape;2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575" y="3307050"/>
            <a:ext cx="4834301" cy="17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/>
          <p:cNvPicPr preferRelativeResize="0"/>
          <p:nvPr/>
        </p:nvPicPr>
        <p:blipFill rotWithShape="1">
          <a:blip r:embed="rId4">
            <a:alphaModFix/>
          </a:blip>
          <a:srcRect b="0" l="0" r="67904" t="0"/>
          <a:stretch/>
        </p:blipFill>
        <p:spPr>
          <a:xfrm>
            <a:off x="229925" y="4174850"/>
            <a:ext cx="151632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 rotWithShape="1">
          <a:blip r:embed="rId4">
            <a:alphaModFix/>
          </a:blip>
          <a:srcRect b="0" l="62142" r="0" t="0"/>
          <a:stretch/>
        </p:blipFill>
        <p:spPr>
          <a:xfrm>
            <a:off x="1746250" y="4174850"/>
            <a:ext cx="17885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/>
          <p:cNvPicPr preferRelativeResize="0"/>
          <p:nvPr/>
        </p:nvPicPr>
        <p:blipFill rotWithShape="1">
          <a:blip r:embed="rId5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/>
          <p:nvPr>
            <p:ph type="title"/>
          </p:nvPr>
        </p:nvSpPr>
        <p:spPr>
          <a:xfrm flipH="1">
            <a:off x="834625" y="1860750"/>
            <a:ext cx="2513100" cy="120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Block Diagram</a:t>
            </a:r>
            <a:endParaRPr/>
          </a:p>
        </p:txBody>
      </p:sp>
      <p:sp>
        <p:nvSpPr>
          <p:cNvPr id="265" name="Google Shape;265;p38"/>
          <p:cNvSpPr txBox="1"/>
          <p:nvPr>
            <p:ph idx="1" type="body"/>
          </p:nvPr>
        </p:nvSpPr>
        <p:spPr>
          <a:xfrm>
            <a:off x="4181975" y="2235050"/>
            <a:ext cx="1663500" cy="23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8653" y="121875"/>
            <a:ext cx="4684847" cy="49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7" cy="1027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Coding</a:t>
            </a:r>
            <a:endParaRPr/>
          </a:p>
        </p:txBody>
      </p:sp>
      <p:sp>
        <p:nvSpPr>
          <p:cNvPr id="273" name="Google Shape;273;p39"/>
          <p:cNvSpPr txBox="1"/>
          <p:nvPr>
            <p:ph idx="1" type="body"/>
          </p:nvPr>
        </p:nvSpPr>
        <p:spPr>
          <a:xfrm>
            <a:off x="5644600" y="2037950"/>
            <a:ext cx="3111600" cy="25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74" name="Google Shape;27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9600" y="1418400"/>
            <a:ext cx="3629375" cy="34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9"/>
          <p:cNvSpPr txBox="1"/>
          <p:nvPr/>
        </p:nvSpPr>
        <p:spPr>
          <a:xfrm>
            <a:off x="2342500" y="888300"/>
            <a:ext cx="17193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39"/>
          <p:cNvSpPr txBox="1"/>
          <p:nvPr/>
        </p:nvSpPr>
        <p:spPr>
          <a:xfrm>
            <a:off x="2264876" y="1031425"/>
            <a:ext cx="1267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SPI Code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9"/>
          <p:cNvSpPr txBox="1"/>
          <p:nvPr/>
        </p:nvSpPr>
        <p:spPr>
          <a:xfrm>
            <a:off x="6460526" y="1031425"/>
            <a:ext cx="1267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I2C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Code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7" cy="102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3950" y="1418400"/>
            <a:ext cx="3629375" cy="349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Encryption</a:t>
            </a:r>
            <a:endParaRPr/>
          </a:p>
        </p:txBody>
      </p:sp>
      <p:sp>
        <p:nvSpPr>
          <p:cNvPr id="285" name="Google Shape;285;p4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675" y="1783188"/>
            <a:ext cx="375285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7" cy="1027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Standards</a:t>
            </a:r>
            <a:endParaRPr/>
          </a:p>
        </p:txBody>
      </p:sp>
      <p:sp>
        <p:nvSpPr>
          <p:cNvPr id="293" name="Google Shape;293;p4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●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ITU G 694.1/694.2 (CWDM and DWDM standards)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●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ITU G.9803 (RFoF)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●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IEC 60825-1 (Laser safety classes)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●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ANSI Z136 (Laser safety precautions)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●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Coding Standards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●"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Encryption Standards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4" name="Google Shape;294;p41"/>
          <p:cNvPicPr preferRelativeResize="0"/>
          <p:nvPr/>
        </p:nvPicPr>
        <p:blipFill rotWithShape="1">
          <a:blip r:embed="rId3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Motivation</a:t>
            </a:r>
            <a:endParaRPr/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Problem statement from sponsor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High speed communications hardware is expensive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 typical systems, need a full </a:t>
            </a:r>
            <a:r>
              <a:rPr lang="en" sz="1600"/>
              <a:t>communication</a:t>
            </a:r>
            <a:r>
              <a:rPr lang="en" sz="1600"/>
              <a:t> link for each RF band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Inefficient</a:t>
            </a:r>
            <a:r>
              <a:rPr lang="en" sz="1600"/>
              <a:t> use of hardware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Especially if not all bands needed simultaneously</a:t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To solve this, we will implement optical switching in an RFoF link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MEMS fiber devices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Wavelength Division Multiplexing (WDM) used to selective direct signals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Asymmetric, 3 bands 2 </a:t>
            </a:r>
            <a:r>
              <a:rPr lang="en" sz="1600"/>
              <a:t>receivers</a:t>
            </a:r>
            <a:r>
              <a:rPr lang="en" sz="1600"/>
              <a:t> architecture</a:t>
            </a:r>
            <a:endParaRPr sz="1600"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5" cy="10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Constraints</a:t>
            </a:r>
            <a:endParaRPr/>
          </a:p>
        </p:txBody>
      </p:sp>
      <p:sp>
        <p:nvSpPr>
          <p:cNvPr id="300" name="Google Shape;300;p42"/>
          <p:cNvSpPr txBox="1"/>
          <p:nvPr>
            <p:ph idx="1" type="body"/>
          </p:nvPr>
        </p:nvSpPr>
        <p:spPr>
          <a:xfrm>
            <a:off x="331025" y="1432950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Economic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Modulation Scheme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Environment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Societal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Political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Ethic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Health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Manufactuability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Sustainability</a:t>
            </a:r>
            <a:endParaRPr/>
          </a:p>
        </p:txBody>
      </p:sp>
      <p:pic>
        <p:nvPicPr>
          <p:cNvPr id="301" name="Google Shape;3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7" cy="1027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Materials/Budget</a:t>
            </a:r>
            <a:endParaRPr/>
          </a:p>
        </p:txBody>
      </p:sp>
      <p:graphicFrame>
        <p:nvGraphicFramePr>
          <p:cNvPr id="307" name="Google Shape;307;p43"/>
          <p:cNvGraphicFramePr/>
          <p:nvPr/>
        </p:nvGraphicFramePr>
        <p:xfrm>
          <a:off x="2008125" y="1144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{43471D1E-0776-4259-88E6-1B81ED095688}</a:tableStyleId>
              </a:tblPr>
              <a:tblGrid>
                <a:gridCol w="1003725"/>
                <a:gridCol w="775150"/>
                <a:gridCol w="991950"/>
                <a:gridCol w="896125"/>
                <a:gridCol w="680850"/>
                <a:gridCol w="1049600"/>
              </a:tblGrid>
              <a:tr h="55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Item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Number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Unit Price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Estimated Price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Mach-Zehnder Modulator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Sumicem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T.MXH1.5-40PD-ADC-LV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$249.99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$499.98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Single Mode Optical Fiber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Thorlabs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SM-28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$0.6144/m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 m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$61.44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5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Laser Diodes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Laser Diode Source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Laser Diode Source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LDI-1550-DFB-2.5G-20/70-B-2-SM1-FA-CW-0.5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LDI-1530-FP-1.25G-15/50-B-2-SM1-FA-CW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$415.00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$315.00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$415.00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$315.00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Photodiodes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Thorlabs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DET08CL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$319.11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$638.22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08" name="Google Shape;30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</a:t>
            </a:r>
            <a:r>
              <a:rPr lang="en"/>
              <a:t> of Materials/Budget Cont.</a:t>
            </a:r>
            <a:endParaRPr/>
          </a:p>
        </p:txBody>
      </p:sp>
      <p:graphicFrame>
        <p:nvGraphicFramePr>
          <p:cNvPr id="314" name="Google Shape;314;p44"/>
          <p:cNvGraphicFramePr/>
          <p:nvPr/>
        </p:nvGraphicFramePr>
        <p:xfrm>
          <a:off x="970105" y="135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{43471D1E-0776-4259-88E6-1B81ED095688}</a:tableStyleId>
              </a:tblPr>
              <a:tblGrid>
                <a:gridCol w="1442750"/>
                <a:gridCol w="1139000"/>
                <a:gridCol w="1645250"/>
                <a:gridCol w="1004575"/>
                <a:gridCol w="327000"/>
                <a:gridCol w="1743750"/>
              </a:tblGrid>
              <a:tr h="55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Diffraction Grating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Spectrum Scientific Inc.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1200-1550-012-S-S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$85.00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$340.00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Collimating Lens UPC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Thorlabs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F260FC-1550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$177.45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$532.35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Collimating Lens APC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Thorlabs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F260APC-1550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$240.45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$1442.7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Kinematic Mount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Thorlabs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KM05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$42.18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$463.98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Mirror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Thorlabs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PF10-03-M01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$56.26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$337.56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Fiber Coupler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Newport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F-CPL-S22155-FCAPC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$195.00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$390.00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Optical Switch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Agiltron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MISW-12B211333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$125.00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$500.00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8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RF Transceiver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Options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Great Scott Gadgets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Texas Instruments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HackRF one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CC113LRGPR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$344.95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$1.8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$344.95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$5.4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15" name="Google Shape;3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Materials/Budget Cont.</a:t>
            </a:r>
            <a:endParaRPr/>
          </a:p>
        </p:txBody>
      </p:sp>
      <p:graphicFrame>
        <p:nvGraphicFramePr>
          <p:cNvPr id="321" name="Google Shape;321;p45"/>
          <p:cNvGraphicFramePr/>
          <p:nvPr/>
        </p:nvGraphicFramePr>
        <p:xfrm>
          <a:off x="1200030" y="135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{43471D1E-0776-4259-88E6-1B81ED095688}</a:tableStyleId>
              </a:tblPr>
              <a:tblGrid>
                <a:gridCol w="1442750"/>
                <a:gridCol w="1139000"/>
                <a:gridCol w="1645250"/>
                <a:gridCol w="1004575"/>
                <a:gridCol w="969700"/>
                <a:gridCol w="1101050"/>
              </a:tblGrid>
              <a:tr h="836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Microcontroller Development Board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Texas Instruments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msp430fr6989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$20.00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PCB Fabrication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JLCPCB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Housing Materials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Budget: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pic>
        <p:nvPicPr>
          <p:cNvPr id="322" name="Google Shape;32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Distribution</a:t>
            </a:r>
            <a:endParaRPr/>
          </a:p>
        </p:txBody>
      </p:sp>
      <p:graphicFrame>
        <p:nvGraphicFramePr>
          <p:cNvPr id="328" name="Google Shape;328;p46"/>
          <p:cNvGraphicFramePr/>
          <p:nvPr/>
        </p:nvGraphicFramePr>
        <p:xfrm>
          <a:off x="218075" y="125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{43471D1E-0776-4259-88E6-1B81ED095688}</a:tableStyleId>
              </a:tblPr>
              <a:tblGrid>
                <a:gridCol w="1028825"/>
                <a:gridCol w="1028825"/>
                <a:gridCol w="684700"/>
                <a:gridCol w="1372925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Subsystem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Task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Assignee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Secondary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row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Optical Switching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Selection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PCB Design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PCB Test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Software Design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James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Software Test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James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MUX/DEMUX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Design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Alignment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Testing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Fiber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Selection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Testing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29" name="Google Shape;329;p46"/>
          <p:cNvGraphicFramePr/>
          <p:nvPr/>
        </p:nvGraphicFramePr>
        <p:xfrm>
          <a:off x="4734225" y="110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{43471D1E-0776-4259-88E6-1B81ED095688}</a:tableStyleId>
              </a:tblPr>
              <a:tblGrid>
                <a:gridCol w="1028825"/>
                <a:gridCol w="1028825"/>
                <a:gridCol w="684700"/>
                <a:gridCol w="1372925"/>
              </a:tblGrid>
              <a:tr h="2667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RF and MCU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Antenna Selection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Edgar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Receiver Implementation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Edgar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RF Testing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Edgar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Laser Diodes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Selection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Design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Testing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Photodiodes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Selection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Design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Testing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Justin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Encryption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Software Design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James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Testing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James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Francisco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30" name="Google Shape;33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7" cy="1027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</a:t>
            </a:r>
            <a:endParaRPr/>
          </a:p>
        </p:txBody>
      </p:sp>
      <p:pic>
        <p:nvPicPr>
          <p:cNvPr id="336" name="Google Shape;3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475" y="1222775"/>
            <a:ext cx="6157626" cy="36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7"/>
          <p:cNvPicPr preferRelativeResize="0"/>
          <p:nvPr/>
        </p:nvPicPr>
        <p:blipFill rotWithShape="1">
          <a:blip r:embed="rId4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87900" y="3730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graphicFrame>
        <p:nvGraphicFramePr>
          <p:cNvPr id="91" name="Google Shape;91;p16"/>
          <p:cNvGraphicFramePr/>
          <p:nvPr/>
        </p:nvGraphicFramePr>
        <p:xfrm>
          <a:off x="119700" y="113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{A848EC13-FC7D-46A5-A4BE-410F502AB976}</a:tableStyleId>
              </a:tblPr>
              <a:tblGrid>
                <a:gridCol w="2968200"/>
                <a:gridCol w="2968200"/>
                <a:gridCol w="2968200"/>
              </a:tblGrid>
              <a:tr h="289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Basic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Advanced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Stretch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0150"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Utilize a Mach-Zehnder modulator to modulate signals up to 433 MHz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Have a low bit error rate to enable essentially error-free communication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Design 3x2 non-blocking optical switching system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Implement simple modulation schemes such as FSK or OOK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Increase system bandwidth to 2.4 GHz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Integrate the RF link with a software-defined radio interface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Improve the signal-to-noise ratio in order to use higher-order modulation schemes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Implement more advanced modulation schemes such as QPSK and QAM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Increase system bandwidth beyond detector bandwidth with heterodyne detection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Extend the frequency range up to 12.6 GHz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Integrate phased-array antennas to enable beamforming and adaptive beam steering for enhanced communication performance and coverage.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Incorporate RF or optical circulators to allow the communication link to be full or half duplex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5" cy="10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Objectives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87900" y="1307700"/>
            <a:ext cx="8368200" cy="3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84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30"/>
              <a:buChar char="●"/>
            </a:pPr>
            <a:r>
              <a:rPr lang="en" sz="1729"/>
              <a:t>Design/align</a:t>
            </a:r>
            <a:endParaRPr sz="1729"/>
          </a:p>
          <a:p>
            <a:pPr indent="-31686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0"/>
              <a:buChar char="○"/>
            </a:pPr>
            <a:r>
              <a:rPr lang="en" sz="1390"/>
              <a:t>Diffraction grating-based wavelength division multiplexing system </a:t>
            </a:r>
            <a:endParaRPr sz="1390"/>
          </a:p>
          <a:p>
            <a:pPr indent="-31686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0"/>
              <a:buChar char="○"/>
            </a:pPr>
            <a:r>
              <a:rPr lang="en" sz="1390"/>
              <a:t>2x3 optical switching mechanism based on 1x2 fiber-optic-based switches</a:t>
            </a:r>
            <a:endParaRPr sz="1390"/>
          </a:p>
          <a:p>
            <a:pPr indent="-31686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0"/>
              <a:buChar char="○"/>
            </a:pPr>
            <a:r>
              <a:rPr lang="en" sz="1390"/>
              <a:t>L</a:t>
            </a:r>
            <a:r>
              <a:rPr lang="en" sz="1390"/>
              <a:t>aser diode system to generate and efficiently couple light from the laser diodes to the switches</a:t>
            </a:r>
            <a:endParaRPr sz="1390"/>
          </a:p>
          <a:p>
            <a:pPr indent="-31686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0"/>
              <a:buChar char="○"/>
            </a:pPr>
            <a:r>
              <a:rPr lang="en" sz="1390"/>
              <a:t>Photodiode system capable of measuring frequencies up to the system bandwidth</a:t>
            </a:r>
            <a:endParaRPr sz="1390"/>
          </a:p>
          <a:p>
            <a:pPr indent="-3384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30"/>
              <a:buChar char="●"/>
            </a:pPr>
            <a:r>
              <a:rPr lang="en" sz="1729"/>
              <a:t>Use an optical modulator to modulate the intensity of light to carry an RF signal</a:t>
            </a:r>
            <a:endParaRPr sz="1729"/>
          </a:p>
          <a:p>
            <a:pPr indent="-3384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30"/>
              <a:buChar char="●"/>
            </a:pPr>
            <a:r>
              <a:rPr lang="en" sz="1729"/>
              <a:t>Run tests to measure the bit error rate, data throughput, and system bandwidth</a:t>
            </a:r>
            <a:endParaRPr sz="1729"/>
          </a:p>
          <a:p>
            <a:pPr indent="-3384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30"/>
              <a:buChar char="●"/>
            </a:pPr>
            <a:r>
              <a:rPr lang="en" sz="1729"/>
              <a:t>Obtain access to a lab with spectrum analyzers, VNAs, signal generators, and power sensors to test and troubleshoot RF amplifiers, transmitters, and receivers.</a:t>
            </a:r>
            <a:endParaRPr sz="1729"/>
          </a:p>
          <a:p>
            <a:pPr indent="-3384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30"/>
              <a:buChar char="●"/>
            </a:pPr>
            <a:r>
              <a:rPr lang="en" sz="1729"/>
              <a:t>Perform a link budget analysis to ensure that the transmitted RF signals can be adequately detected at the receiving end</a:t>
            </a:r>
            <a:endParaRPr sz="1729"/>
          </a:p>
          <a:p>
            <a:pPr indent="-3384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30"/>
              <a:buChar char="●"/>
            </a:pPr>
            <a:r>
              <a:rPr lang="en" sz="1729"/>
              <a:t>Simulate the RF photonic system in Simulink or Labview to analyze the system’s behavior</a:t>
            </a:r>
            <a:endParaRPr sz="1729"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14401" r="12456" t="0"/>
          <a:stretch/>
        </p:blipFill>
        <p:spPr>
          <a:xfrm>
            <a:off x="8307124" y="-4"/>
            <a:ext cx="836876" cy="11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Specifications</a:t>
            </a:r>
            <a:endParaRPr/>
          </a:p>
        </p:txBody>
      </p:sp>
      <p:graphicFrame>
        <p:nvGraphicFramePr>
          <p:cNvPr id="105" name="Google Shape;105;p18"/>
          <p:cNvGraphicFramePr/>
          <p:nvPr/>
        </p:nvGraphicFramePr>
        <p:xfrm>
          <a:off x="1616200" y="1325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{C2A81ADF-52A8-4D97-97AE-015202A13C17}</a:tableStyleId>
              </a:tblPr>
              <a:tblGrid>
                <a:gridCol w="1952625"/>
                <a:gridCol w="1685925"/>
                <a:gridCol w="1838325"/>
              </a:tblGrid>
              <a:tr h="368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Components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Specification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Values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Photodiode,Mach-Zehnder modulator, and RF filters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System Signal Bandwidth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MHz to 5 GHz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4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Mach-Zehnder modulator and fiber optic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Transfer Rate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GB/s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Link budget across all components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Signal-to-Noise Ratio (SNR)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 dB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4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RF filters and amplifiers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Spurious-Free Dynamic Range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 dB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Fiber optic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Transmission Distance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km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Entire system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Bit Error Rate (BER)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 10</a:t>
                      </a:r>
                      <a:r>
                        <a:rPr baseline="30000"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-3</a:t>
                      </a:r>
                      <a:endParaRPr baseline="30000"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4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Laser diodes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Wavelength Channel Spacing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nm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Laser diodes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Optical Power Output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15 mW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Entire system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System Power Consumption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&lt;50 W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Specification (Continued)</a:t>
            </a:r>
            <a:endParaRPr/>
          </a:p>
        </p:txBody>
      </p:sp>
      <p:graphicFrame>
        <p:nvGraphicFramePr>
          <p:cNvPr id="112" name="Google Shape;112;p19"/>
          <p:cNvGraphicFramePr/>
          <p:nvPr/>
        </p:nvGraphicFramePr>
        <p:xfrm>
          <a:off x="1245825" y="1291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{A848EC13-FC7D-46A5-A4BE-410F502AB976}</a:tableStyleId>
              </a:tblPr>
              <a:tblGrid>
                <a:gridCol w="2217450"/>
                <a:gridCol w="2217450"/>
                <a:gridCol w="2217450"/>
              </a:tblGrid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Components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Specification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Values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1x2 Fiber Switch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Switching Time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 25 ms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Laser diodes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WDM Channels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Diffraction Grating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WDM Free Spectral Range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750 nm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Fiber collimating/focusing lenses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Fiber coupling losses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&lt;1.5 dB @ 30 cm separation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Photodiode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Optical bandwidth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1530-1625 nm (C+L bands)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Collimating lens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Collimated Beam Size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 3 mm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Collimating lens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Coupling losses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 1.5 dB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Multiplexing system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Size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10x10x10 cm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Entire System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system cost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 $15,000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>
                    <a:lnL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275" y="0"/>
            <a:ext cx="813725" cy="102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Block Diagram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450" y="1534625"/>
            <a:ext cx="6644775" cy="31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4">
            <a:alphaModFix/>
          </a:blip>
          <a:srcRect b="0" l="14401" r="12456" t="0"/>
          <a:stretch/>
        </p:blipFill>
        <p:spPr>
          <a:xfrm>
            <a:off x="8253224" y="-4"/>
            <a:ext cx="877550" cy="11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75" y="0"/>
            <a:ext cx="813725" cy="10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